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6.svg" ContentType="image/svg+xml"/>
  <Override PartName="/ppt/media/image18.svg" ContentType="image/svg+xml"/>
  <Override PartName="/ppt/media/image20.svg" ContentType="image/svg+xml"/>
  <Override PartName="/ppt/media/image2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Montserrat" pitchFamily="34" charset="0"/>
      <p:bold r:id="rId17"/>
    </p:embeddedFont>
    <p:embeddedFont>
      <p:font typeface="Montserrat" pitchFamily="34" charset="-122"/>
      <p:bold r:id="rId18"/>
    </p:embeddedFont>
    <p:embeddedFont>
      <p:font typeface="Montserrat" pitchFamily="34" charset="-120"/>
      <p:bold r:id="rId19"/>
    </p:embeddedFont>
    <p:embeddedFont>
      <p:font typeface="Consolas" panose="020B0609020204030204" pitchFamily="34" charset="0"/>
      <p:regular r:id="rId20"/>
      <p:bold r:id="rId21"/>
      <p:italic r:id="rId22"/>
      <p:boldItalic r:id="rId23"/>
    </p:embeddedFont>
    <p:embeddedFont>
      <p:font typeface="Consolas" panose="020B0609020204030204" pitchFamily="34" charset="-122"/>
      <p:regular r:id="rId24"/>
    </p:embeddedFont>
    <p:embeddedFont>
      <p:font typeface="Consolas" panose="020B0609020204030204" pitchFamily="34" charset="-120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13.fntdata"/><Relationship Id="rId28" Type="http://schemas.openxmlformats.org/officeDocument/2006/relationships/font" Target="fonts/font12.fntdata"/><Relationship Id="rId27" Type="http://schemas.openxmlformats.org/officeDocument/2006/relationships/font" Target="fonts/font11.fntdata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.xml"/><Relationship Id="rId8" Type="http://schemas.openxmlformats.org/officeDocument/2006/relationships/image" Target="../media/image22.svg"/><Relationship Id="rId7" Type="http://schemas.openxmlformats.org/officeDocument/2006/relationships/image" Target="../media/image21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0" Type="http://schemas.openxmlformats.org/officeDocument/2006/relationships/notesSlide" Target="../notesSlides/notesSlide10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54737"/>
            <a:ext cx="7556421" cy="1695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Shopping Behavior Analysis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4690348"/>
            <a:ext cx="7556421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Uncovering spending patterns, customer segments, and product preferences from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3,900 transactions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4504"/>
            <a:ext cx="7973377" cy="8477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Business Recommendations</a:t>
            </a:r>
            <a:endParaRPr lang="en-US" sz="5100" dirty="0"/>
          </a:p>
        </p:txBody>
      </p:sp>
      <p:sp>
        <p:nvSpPr>
          <p:cNvPr id="3" name="Shape 1"/>
          <p:cNvSpPr/>
          <p:nvPr/>
        </p:nvSpPr>
        <p:spPr>
          <a:xfrm>
            <a:off x="793790" y="2095857"/>
            <a:ext cx="6407944" cy="2556153"/>
          </a:xfrm>
          <a:prstGeom prst="roundRect">
            <a:avLst>
              <a:gd name="adj" fmla="val 3727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43464" y="23455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30630" y="2532698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43464" y="3252787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Boost Subscriptions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043464" y="3812738"/>
            <a:ext cx="5908596" cy="5895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exclusive benefits to grow the 27% subscriber base.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2095857"/>
            <a:ext cx="6408063" cy="2556153"/>
          </a:xfrm>
          <a:prstGeom prst="roundRect">
            <a:avLst>
              <a:gd name="adj" fmla="val 3727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78222" y="23455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65388" y="2532698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78222" y="3252787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Loyalty Programs</a:t>
            </a:r>
            <a:endParaRPr lang="en-US" sz="2550" dirty="0"/>
          </a:p>
        </p:txBody>
      </p:sp>
      <p:sp>
        <p:nvSpPr>
          <p:cNvPr id="12" name="Text 8"/>
          <p:cNvSpPr/>
          <p:nvPr/>
        </p:nvSpPr>
        <p:spPr>
          <a:xfrm>
            <a:off x="7678222" y="3812738"/>
            <a:ext cx="5908715" cy="5895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 repeat buyers to convert Returning customers into Loyal.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878824"/>
            <a:ext cx="6407944" cy="2556153"/>
          </a:xfrm>
          <a:prstGeom prst="roundRect">
            <a:avLst>
              <a:gd name="adj" fmla="val 3727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043464" y="512849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30630" y="5315664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43464" y="6035754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Review Discounts</a:t>
            </a:r>
            <a:endParaRPr lang="en-US" sz="2550" dirty="0"/>
          </a:p>
        </p:txBody>
      </p:sp>
      <p:sp>
        <p:nvSpPr>
          <p:cNvPr id="17" name="Text 12"/>
          <p:cNvSpPr/>
          <p:nvPr/>
        </p:nvSpPr>
        <p:spPr>
          <a:xfrm>
            <a:off x="1043464" y="6595705"/>
            <a:ext cx="5908596" cy="5895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 promotional boosts with margin control on high-discount items.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878824"/>
            <a:ext cx="6408063" cy="2556153"/>
          </a:xfrm>
          <a:prstGeom prst="roundRect">
            <a:avLst>
              <a:gd name="adj" fmla="val 3727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78222" y="512849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65388" y="5315664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78222" y="6035754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Targeted Marketing</a:t>
            </a:r>
            <a:endParaRPr lang="en-US" sz="2550" dirty="0"/>
          </a:p>
        </p:txBody>
      </p:sp>
      <p:sp>
        <p:nvSpPr>
          <p:cNvPr id="22" name="Text 16"/>
          <p:cNvSpPr/>
          <p:nvPr/>
        </p:nvSpPr>
        <p:spPr>
          <a:xfrm>
            <a:off x="7678222" y="6595705"/>
            <a:ext cx="5908715" cy="5895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Young Adults, top-rated products, and express-shipping users.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0531"/>
            <a:ext cx="6521291" cy="8477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Dataset at a Glance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2805232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242774" y="3837027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Purchases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793790" y="4396978"/>
            <a:ext cx="4158615" cy="2947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Rows of transactional data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805232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684877" y="3837027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Features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5235893" y="4396978"/>
            <a:ext cx="4158615" cy="2947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Columns per record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805232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37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126980" y="3837027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Missing</a:t>
            </a:r>
            <a:endParaRPr lang="en-US" sz="2550" dirty="0"/>
          </a:p>
        </p:txBody>
      </p:sp>
      <p:sp>
        <p:nvSpPr>
          <p:cNvPr id="11" name="Text 9"/>
          <p:cNvSpPr/>
          <p:nvPr/>
        </p:nvSpPr>
        <p:spPr>
          <a:xfrm>
            <a:off x="9677995" y="4396978"/>
            <a:ext cx="4158615" cy="2947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Review Rating nulls imputed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031938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Data Dimensions</a:t>
            </a:r>
            <a:endParaRPr lang="en-US" sz="2550" dirty="0"/>
          </a:p>
        </p:txBody>
      </p:sp>
      <p:sp>
        <p:nvSpPr>
          <p:cNvPr id="13" name="Text 11"/>
          <p:cNvSpPr/>
          <p:nvPr/>
        </p:nvSpPr>
        <p:spPr>
          <a:xfrm>
            <a:off x="793790" y="5795963"/>
            <a:ext cx="13042821" cy="10429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SzPct val="100000"/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Demographics: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Age, Gender, Location, Subscription Status</a:t>
            </a:r>
            <a:endParaRPr lang="en-US" sz="1750" dirty="0"/>
          </a:p>
          <a:p>
            <a:pPr marL="0" indent="0" algn="l">
              <a:lnSpc>
                <a:spcPts val="2300"/>
              </a:lnSpc>
              <a:buSzPct val="100000"/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Purchase Details: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Category, Amount, Season, Size, Color</a:t>
            </a:r>
            <a:endParaRPr lang="en-US" sz="1750" dirty="0"/>
          </a:p>
          <a:p>
            <a:pPr marL="0" indent="0" algn="l">
              <a:lnSpc>
                <a:spcPts val="2300"/>
              </a:lnSpc>
              <a:buSzPct val="100000"/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Behavior: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Discounts, Promo Codes, Frequency, Shipping, Ratings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81157"/>
            <a:ext cx="7556421" cy="1695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Preparation in Python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2716768"/>
            <a:ext cx="226814" cy="2947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083123"/>
            <a:ext cx="3664744" cy="30480"/>
          </a:xfrm>
          <a:prstGeom prst="rect">
            <a:avLst/>
          </a:prstGeom>
          <a:solidFill>
            <a:srgbClr val="FF954F"/>
          </a:solidFill>
        </p:spPr>
      </p:sp>
      <p:sp>
        <p:nvSpPr>
          <p:cNvPr id="6" name="Text 3"/>
          <p:cNvSpPr/>
          <p:nvPr/>
        </p:nvSpPr>
        <p:spPr>
          <a:xfrm>
            <a:off x="793790" y="3257431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Load &amp; Explore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793790" y="3817382"/>
            <a:ext cx="3664744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dataset with </a:t>
            </a: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pandas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 used </a:t>
            </a: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df.info()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</a:t>
            </a: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.describe()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for structure review.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685348" y="2716768"/>
            <a:ext cx="226814" cy="2947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348" y="3083123"/>
            <a:ext cx="3664863" cy="30480"/>
          </a:xfrm>
          <a:prstGeom prst="rect">
            <a:avLst/>
          </a:prstGeom>
          <a:solidFill>
            <a:srgbClr val="FF954F"/>
          </a:solidFill>
        </p:spPr>
      </p:sp>
      <p:sp>
        <p:nvSpPr>
          <p:cNvPr id="10" name="Text 7"/>
          <p:cNvSpPr/>
          <p:nvPr/>
        </p:nvSpPr>
        <p:spPr>
          <a:xfrm>
            <a:off x="4685348" y="3257431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Clean &amp; Engineer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4685348" y="3817382"/>
            <a:ext cx="3664863" cy="14739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Imputed missing ratings by category median; created </a:t>
            </a: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age_group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</a:t>
            </a: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purchase_frequency_days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columns.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5688211"/>
            <a:ext cx="226814" cy="2947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054566"/>
            <a:ext cx="7556421" cy="30480"/>
          </a:xfrm>
          <a:prstGeom prst="rect">
            <a:avLst/>
          </a:prstGeom>
          <a:solidFill>
            <a:srgbClr val="FF954F"/>
          </a:solidFill>
        </p:spPr>
      </p:sp>
      <p:sp>
        <p:nvSpPr>
          <p:cNvPr id="14" name="Text 11"/>
          <p:cNvSpPr/>
          <p:nvPr/>
        </p:nvSpPr>
        <p:spPr>
          <a:xfrm>
            <a:off x="793790" y="6228874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Standardize &amp; Load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793790" y="6788825"/>
            <a:ext cx="7556421" cy="5895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Renamed columns to </a:t>
            </a: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snake_case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 dropped redundant </a:t>
            </a:r>
            <a:r>
              <a:rPr lang="en-US" sz="1750" dirty="0">
                <a:solidFill>
                  <a:srgbClr val="67534F"/>
                </a:solidFill>
                <a:highlight>
                  <a:srgbClr val="F2F2E7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promo_code_used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; loaded into PostgreSQL.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6190"/>
            <a:ext cx="8452009" cy="8477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&amp; Spending Insights</a:t>
            </a:r>
            <a:endParaRPr lang="en-US" sz="5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89227"/>
            <a:ext cx="8284131" cy="46390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864048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Findings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9638943" y="3514725"/>
            <a:ext cx="4205168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Male customers generated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$157,890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vs. female customers'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$75,191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— more than double the revenue.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638943" y="4603194"/>
            <a:ext cx="4205168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839 discount users still spent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above average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proving discounts don't always erode value.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638943" y="5691664"/>
            <a:ext cx="4205168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 shipping users averaged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$60.48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vs. Standard at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$58.46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— a signal of higher-intent buyers.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42217" y="811173"/>
            <a:ext cx="4810720" cy="6254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7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Top-Rated Products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1542217" y="1760577"/>
            <a:ext cx="3775710" cy="1005126"/>
          </a:xfrm>
          <a:prstGeom prst="roundRect">
            <a:avLst>
              <a:gd name="adj" fmla="val 6992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565077" y="1783437"/>
            <a:ext cx="669250" cy="959406"/>
          </a:xfrm>
          <a:prstGeom prst="roundRect">
            <a:avLst>
              <a:gd name="adj" fmla="val 6402"/>
            </a:avLst>
          </a:prstGeom>
          <a:solidFill>
            <a:srgbClr val="FFFFF4"/>
          </a:solidFill>
        </p:spPr>
      </p:sp>
      <p:sp>
        <p:nvSpPr>
          <p:cNvPr id="5" name="Text 3"/>
          <p:cNvSpPr/>
          <p:nvPr/>
        </p:nvSpPr>
        <p:spPr>
          <a:xfrm>
            <a:off x="1766530" y="2100024"/>
            <a:ext cx="250984" cy="326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2357676" y="1950720"/>
            <a:ext cx="2405301" cy="3126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Gloves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2357676" y="2386727"/>
            <a:ext cx="2770108" cy="1888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Avg Rating: </a:t>
            </a:r>
            <a:r>
              <a:rPr lang="en-US" sz="13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3.86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1542217" y="2889052"/>
            <a:ext cx="3775710" cy="1005126"/>
          </a:xfrm>
          <a:prstGeom prst="roundRect">
            <a:avLst>
              <a:gd name="adj" fmla="val 6992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1565077" y="2911912"/>
            <a:ext cx="669250" cy="959406"/>
          </a:xfrm>
          <a:prstGeom prst="roundRect">
            <a:avLst>
              <a:gd name="adj" fmla="val 6402"/>
            </a:avLst>
          </a:prstGeom>
          <a:solidFill>
            <a:srgbClr val="FFFFF4"/>
          </a:solidFill>
        </p:spPr>
      </p:sp>
      <p:sp>
        <p:nvSpPr>
          <p:cNvPr id="10" name="Text 8"/>
          <p:cNvSpPr/>
          <p:nvPr/>
        </p:nvSpPr>
        <p:spPr>
          <a:xfrm>
            <a:off x="1766530" y="3228499"/>
            <a:ext cx="250984" cy="326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2357676" y="3079194"/>
            <a:ext cx="2405301" cy="3126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Sandals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2357676" y="3515201"/>
            <a:ext cx="2770108" cy="1888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Avg Rating: </a:t>
            </a:r>
            <a:r>
              <a:rPr lang="en-US" sz="13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3.84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1542217" y="4017526"/>
            <a:ext cx="3775710" cy="1005126"/>
          </a:xfrm>
          <a:prstGeom prst="roundRect">
            <a:avLst>
              <a:gd name="adj" fmla="val 6992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1565077" y="4040386"/>
            <a:ext cx="669250" cy="959406"/>
          </a:xfrm>
          <a:prstGeom prst="roundRect">
            <a:avLst>
              <a:gd name="adj" fmla="val 6402"/>
            </a:avLst>
          </a:prstGeom>
          <a:solidFill>
            <a:srgbClr val="FFFFF4"/>
          </a:solidFill>
        </p:spPr>
      </p:sp>
      <p:sp>
        <p:nvSpPr>
          <p:cNvPr id="15" name="Text 13"/>
          <p:cNvSpPr/>
          <p:nvPr/>
        </p:nvSpPr>
        <p:spPr>
          <a:xfrm>
            <a:off x="1766530" y="4356973"/>
            <a:ext cx="250984" cy="326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2357676" y="4207669"/>
            <a:ext cx="2405301" cy="3126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Boots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2357676" y="4643676"/>
            <a:ext cx="2770108" cy="1888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Avg Rating: </a:t>
            </a:r>
            <a:r>
              <a:rPr lang="en-US" sz="13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3.82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1542217" y="5146000"/>
            <a:ext cx="3775710" cy="1005126"/>
          </a:xfrm>
          <a:prstGeom prst="roundRect">
            <a:avLst>
              <a:gd name="adj" fmla="val 6992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1565077" y="5168860"/>
            <a:ext cx="669250" cy="959406"/>
          </a:xfrm>
          <a:prstGeom prst="roundRect">
            <a:avLst>
              <a:gd name="adj" fmla="val 6402"/>
            </a:avLst>
          </a:prstGeom>
          <a:solidFill>
            <a:srgbClr val="FFFFF4"/>
          </a:solidFill>
        </p:spPr>
      </p:sp>
      <p:sp>
        <p:nvSpPr>
          <p:cNvPr id="20" name="Text 18"/>
          <p:cNvSpPr/>
          <p:nvPr/>
        </p:nvSpPr>
        <p:spPr>
          <a:xfrm>
            <a:off x="1766530" y="5485448"/>
            <a:ext cx="250984" cy="326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2357676" y="5336143"/>
            <a:ext cx="2405301" cy="3126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Hat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2357676" y="5772150"/>
            <a:ext cx="2770108" cy="1888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Avg Rating: </a:t>
            </a:r>
            <a:r>
              <a:rPr lang="en-US" sz="13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3.80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1542217" y="6274475"/>
            <a:ext cx="3775710" cy="1005126"/>
          </a:xfrm>
          <a:prstGeom prst="roundRect">
            <a:avLst>
              <a:gd name="adj" fmla="val 6992"/>
            </a:avLst>
          </a:prstGeom>
          <a:solidFill>
            <a:srgbClr val="FFFFF4">
              <a:alpha val="95000"/>
            </a:srgbClr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1565077" y="6297335"/>
            <a:ext cx="669250" cy="959406"/>
          </a:xfrm>
          <a:prstGeom prst="roundRect">
            <a:avLst>
              <a:gd name="adj" fmla="val 6402"/>
            </a:avLst>
          </a:prstGeom>
          <a:solidFill>
            <a:srgbClr val="FFFFF4"/>
          </a:solidFill>
        </p:spPr>
      </p:sp>
      <p:sp>
        <p:nvSpPr>
          <p:cNvPr id="25" name="Text 23"/>
          <p:cNvSpPr/>
          <p:nvPr/>
        </p:nvSpPr>
        <p:spPr>
          <a:xfrm>
            <a:off x="1766530" y="6613922"/>
            <a:ext cx="250984" cy="326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5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2357676" y="6464618"/>
            <a:ext cx="2405301" cy="3126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Skirt</a:t>
            </a:r>
            <a:endParaRPr lang="en-US" sz="1850" dirty="0"/>
          </a:p>
        </p:txBody>
      </p:sp>
      <p:sp>
        <p:nvSpPr>
          <p:cNvPr id="27" name="Text 25"/>
          <p:cNvSpPr/>
          <p:nvPr/>
        </p:nvSpPr>
        <p:spPr>
          <a:xfrm>
            <a:off x="2357676" y="6900624"/>
            <a:ext cx="2770108" cy="1888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3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Avg Rating: </a:t>
            </a:r>
            <a:r>
              <a:rPr lang="en-US" sz="13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3.78</a:t>
            </a:r>
            <a:endParaRPr lang="en-US" sz="1300" dirty="0"/>
          </a:p>
        </p:txBody>
      </p:sp>
      <p:pic>
        <p:nvPicPr>
          <p:cNvPr id="28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3693" y="2465665"/>
            <a:ext cx="7361873" cy="41088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57707"/>
            <a:ext cx="8876348" cy="8477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Discount-Dependent Products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2596158"/>
            <a:ext cx="3364944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Highest Discount Rates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793790" y="3360182"/>
            <a:ext cx="13042821" cy="2947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These 5 products had the greatest share of discounted purchases — flagging potential margin risk.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023479"/>
            <a:ext cx="3381851" cy="283488"/>
          </a:xfrm>
          <a:prstGeom prst="roundRect">
            <a:avLst>
              <a:gd name="adj" fmla="val 3360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93790" y="4023479"/>
            <a:ext cx="1690926" cy="283488"/>
          </a:xfrm>
          <a:prstGeom prst="roundRect">
            <a:avLst>
              <a:gd name="adj" fmla="val 33606"/>
            </a:avLst>
          </a:prstGeom>
          <a:solidFill>
            <a:srgbClr val="FF954F"/>
          </a:solidFill>
        </p:spPr>
      </p:sp>
      <p:sp>
        <p:nvSpPr>
          <p:cNvPr id="7" name="Text 5"/>
          <p:cNvSpPr/>
          <p:nvPr/>
        </p:nvSpPr>
        <p:spPr>
          <a:xfrm>
            <a:off x="4345662" y="4023479"/>
            <a:ext cx="606743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50%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4590336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Hat</a:t>
            </a:r>
            <a:endParaRPr lang="en-US" sz="2550" dirty="0"/>
          </a:p>
        </p:txBody>
      </p:sp>
      <p:sp>
        <p:nvSpPr>
          <p:cNvPr id="9" name="Shape 7"/>
          <p:cNvSpPr/>
          <p:nvPr/>
        </p:nvSpPr>
        <p:spPr>
          <a:xfrm>
            <a:off x="5235893" y="4023479"/>
            <a:ext cx="3048357" cy="283488"/>
          </a:xfrm>
          <a:prstGeom prst="roundRect">
            <a:avLst>
              <a:gd name="adj" fmla="val 3360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235893" y="4023479"/>
            <a:ext cx="1513761" cy="283488"/>
          </a:xfrm>
          <a:prstGeom prst="roundRect">
            <a:avLst>
              <a:gd name="adj" fmla="val 33606"/>
            </a:avLst>
          </a:prstGeom>
          <a:solidFill>
            <a:srgbClr val="FF954F"/>
          </a:solidFill>
        </p:spPr>
      </p:sp>
      <p:sp>
        <p:nvSpPr>
          <p:cNvPr id="11" name="Text 9"/>
          <p:cNvSpPr/>
          <p:nvPr/>
        </p:nvSpPr>
        <p:spPr>
          <a:xfrm>
            <a:off x="8454271" y="4023479"/>
            <a:ext cx="940237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49.66%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893" y="4590336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Sneakers</a:t>
            </a:r>
            <a:endParaRPr lang="en-US" sz="2550" dirty="0"/>
          </a:p>
        </p:txBody>
      </p:sp>
      <p:sp>
        <p:nvSpPr>
          <p:cNvPr id="13" name="Shape 11"/>
          <p:cNvSpPr/>
          <p:nvPr/>
        </p:nvSpPr>
        <p:spPr>
          <a:xfrm>
            <a:off x="9677995" y="4023479"/>
            <a:ext cx="2997756" cy="283488"/>
          </a:xfrm>
          <a:prstGeom prst="roundRect">
            <a:avLst>
              <a:gd name="adj" fmla="val 3360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77995" y="4023479"/>
            <a:ext cx="1470898" cy="283488"/>
          </a:xfrm>
          <a:prstGeom prst="roundRect">
            <a:avLst>
              <a:gd name="adj" fmla="val 33606"/>
            </a:avLst>
          </a:prstGeom>
          <a:solidFill>
            <a:srgbClr val="FF954F"/>
          </a:solidFill>
        </p:spPr>
      </p:sp>
      <p:sp>
        <p:nvSpPr>
          <p:cNvPr id="15" name="Text 13"/>
          <p:cNvSpPr/>
          <p:nvPr/>
        </p:nvSpPr>
        <p:spPr>
          <a:xfrm>
            <a:off x="12845772" y="4023479"/>
            <a:ext cx="990838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49.07%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677995" y="4590336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Coat</a:t>
            </a:r>
            <a:endParaRPr lang="en-US" sz="2550" dirty="0"/>
          </a:p>
        </p:txBody>
      </p:sp>
      <p:sp>
        <p:nvSpPr>
          <p:cNvPr id="17" name="Shape 15"/>
          <p:cNvSpPr/>
          <p:nvPr/>
        </p:nvSpPr>
        <p:spPr>
          <a:xfrm>
            <a:off x="793790" y="5581174"/>
            <a:ext cx="3144322" cy="283488"/>
          </a:xfrm>
          <a:prstGeom prst="roundRect">
            <a:avLst>
              <a:gd name="adj" fmla="val 3360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793790" y="5581174"/>
            <a:ext cx="1514594" cy="283488"/>
          </a:xfrm>
          <a:prstGeom prst="roundRect">
            <a:avLst>
              <a:gd name="adj" fmla="val 33606"/>
            </a:avLst>
          </a:prstGeom>
          <a:solidFill>
            <a:srgbClr val="FF954F"/>
          </a:solidFill>
        </p:spPr>
      </p:sp>
      <p:sp>
        <p:nvSpPr>
          <p:cNvPr id="19" name="Text 17"/>
          <p:cNvSpPr/>
          <p:nvPr/>
        </p:nvSpPr>
        <p:spPr>
          <a:xfrm>
            <a:off x="4108132" y="5581174"/>
            <a:ext cx="844272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48.17%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93790" y="6148030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Sweater</a:t>
            </a:r>
            <a:endParaRPr lang="en-US" sz="2550" dirty="0"/>
          </a:p>
        </p:txBody>
      </p:sp>
      <p:sp>
        <p:nvSpPr>
          <p:cNvPr id="21" name="Shape 19"/>
          <p:cNvSpPr/>
          <p:nvPr/>
        </p:nvSpPr>
        <p:spPr>
          <a:xfrm>
            <a:off x="5235893" y="5581174"/>
            <a:ext cx="3113127" cy="283488"/>
          </a:xfrm>
          <a:prstGeom prst="roundRect">
            <a:avLst>
              <a:gd name="adj" fmla="val 3360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5235893" y="5581174"/>
            <a:ext cx="1474589" cy="283488"/>
          </a:xfrm>
          <a:prstGeom prst="roundRect">
            <a:avLst>
              <a:gd name="adj" fmla="val 33606"/>
            </a:avLst>
          </a:prstGeom>
          <a:solidFill>
            <a:srgbClr val="FF954F"/>
          </a:solidFill>
        </p:spPr>
      </p:sp>
      <p:sp>
        <p:nvSpPr>
          <p:cNvPr id="23" name="Text 21"/>
          <p:cNvSpPr/>
          <p:nvPr/>
        </p:nvSpPr>
        <p:spPr>
          <a:xfrm>
            <a:off x="8519041" y="5581174"/>
            <a:ext cx="875467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47.37%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5235893" y="6148030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Pants</a:t>
            </a:r>
            <a:endParaRPr lang="en-US" sz="2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6190"/>
            <a:ext cx="7154108" cy="8477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Segmentation</a:t>
            </a:r>
            <a:endParaRPr lang="en-US" sz="5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89227"/>
            <a:ext cx="8284131" cy="43817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582228" y="680144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D1E00"/>
          </a:solidFill>
        </p:spPr>
      </p:sp>
      <p:sp>
        <p:nvSpPr>
          <p:cNvPr id="5" name="Text 2"/>
          <p:cNvSpPr/>
          <p:nvPr/>
        </p:nvSpPr>
        <p:spPr>
          <a:xfrm>
            <a:off x="2870002" y="6801445"/>
            <a:ext cx="583525" cy="2268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Loyal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213265" y="680144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54E00"/>
          </a:solidFill>
        </p:spPr>
      </p:sp>
      <p:sp>
        <p:nvSpPr>
          <p:cNvPr id="7" name="Text 4"/>
          <p:cNvSpPr/>
          <p:nvPr/>
        </p:nvSpPr>
        <p:spPr>
          <a:xfrm>
            <a:off x="4501039" y="6801445"/>
            <a:ext cx="1157168" cy="2268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Returning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418064" y="680144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FF8B3F"/>
          </a:solidFill>
        </p:spPr>
      </p:sp>
      <p:sp>
        <p:nvSpPr>
          <p:cNvPr id="9" name="Text 6"/>
          <p:cNvSpPr/>
          <p:nvPr/>
        </p:nvSpPr>
        <p:spPr>
          <a:xfrm>
            <a:off x="6705838" y="6801445"/>
            <a:ext cx="518279" cy="2268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New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38943" y="2864048"/>
            <a:ext cx="3260646" cy="423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Segment Breakdown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9638943" y="3514725"/>
            <a:ext cx="4205168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vast majority —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3,116 customers (80%)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— are classified as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Loyal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indicating strong retention.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638943" y="4603194"/>
            <a:ext cx="4205168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701 Returning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customers represent an opportunity to convert into the Loyal tier.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638943" y="5691664"/>
            <a:ext cx="4205168" cy="8843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Only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 New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customers suggest acquisition efforts may need reinforcement.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0442" y="648295"/>
            <a:ext cx="9120545" cy="7266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700"/>
              </a:lnSpc>
              <a:buNone/>
            </a:pPr>
            <a:r>
              <a:rPr lang="en-US" sz="44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Subscriptions &amp; Age Group Revenue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2749987" y="2971919"/>
            <a:ext cx="2391370" cy="4860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3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27%</a:t>
            </a:r>
            <a:endParaRPr lang="en-US" sz="3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7573" y="1756767"/>
            <a:ext cx="2916317" cy="291631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48295" y="4888230"/>
            <a:ext cx="2794754" cy="363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Subscribers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0442" y="5351383"/>
            <a:ext cx="6530578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1,053 customers · Avg spend $59.49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488805" y="2971919"/>
            <a:ext cx="2391370" cy="4860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3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73%</a:t>
            </a:r>
            <a:endParaRPr lang="en-US" sz="38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6391" y="1756767"/>
            <a:ext cx="2916317" cy="291631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287232" y="4888230"/>
            <a:ext cx="2794754" cy="363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Non-Subscribers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419261" y="5351383"/>
            <a:ext cx="6530697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2,847 customers · Avg spend $59.87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680442" y="5835967"/>
            <a:ext cx="2934176" cy="363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12" name="Shape 8"/>
          <p:cNvSpPr/>
          <p:nvPr/>
        </p:nvSpPr>
        <p:spPr>
          <a:xfrm>
            <a:off x="680442" y="6449139"/>
            <a:ext cx="3192423" cy="1132165"/>
          </a:xfrm>
          <a:prstGeom prst="roundRect">
            <a:avLst>
              <a:gd name="adj" fmla="val 7213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897612" y="6666309"/>
            <a:ext cx="2758083" cy="363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Young Adult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897612" y="7129463"/>
            <a:ext cx="2758083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$62,143</a:t>
            </a:r>
            <a:endParaRPr lang="en-US" sz="1500" dirty="0"/>
          </a:p>
        </p:txBody>
      </p:sp>
      <p:sp>
        <p:nvSpPr>
          <p:cNvPr id="15" name="Shape 11"/>
          <p:cNvSpPr/>
          <p:nvPr/>
        </p:nvSpPr>
        <p:spPr>
          <a:xfrm>
            <a:off x="4039433" y="6449139"/>
            <a:ext cx="3192423" cy="1132165"/>
          </a:xfrm>
          <a:prstGeom prst="roundRect">
            <a:avLst>
              <a:gd name="adj" fmla="val 7213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4256603" y="6666309"/>
            <a:ext cx="2758083" cy="363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Middle-aged</a:t>
            </a:r>
            <a:endParaRPr lang="en-US" sz="2200" dirty="0"/>
          </a:p>
        </p:txBody>
      </p:sp>
      <p:sp>
        <p:nvSpPr>
          <p:cNvPr id="17" name="Text 13"/>
          <p:cNvSpPr/>
          <p:nvPr/>
        </p:nvSpPr>
        <p:spPr>
          <a:xfrm>
            <a:off x="4256603" y="7129463"/>
            <a:ext cx="2758083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$59,197</a:t>
            </a:r>
            <a:endParaRPr lang="en-US" sz="1500" dirty="0"/>
          </a:p>
        </p:txBody>
      </p:sp>
      <p:sp>
        <p:nvSpPr>
          <p:cNvPr id="18" name="Shape 14"/>
          <p:cNvSpPr/>
          <p:nvPr/>
        </p:nvSpPr>
        <p:spPr>
          <a:xfrm>
            <a:off x="7398425" y="6449139"/>
            <a:ext cx="3192423" cy="1132165"/>
          </a:xfrm>
          <a:prstGeom prst="roundRect">
            <a:avLst>
              <a:gd name="adj" fmla="val 7213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615595" y="6666309"/>
            <a:ext cx="2758083" cy="363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Adult</a:t>
            </a:r>
            <a:endParaRPr lang="en-US" sz="2200" dirty="0"/>
          </a:p>
        </p:txBody>
      </p:sp>
      <p:sp>
        <p:nvSpPr>
          <p:cNvPr id="20" name="Text 16"/>
          <p:cNvSpPr/>
          <p:nvPr/>
        </p:nvSpPr>
        <p:spPr>
          <a:xfrm>
            <a:off x="7615595" y="7129463"/>
            <a:ext cx="2758083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$55,978</a:t>
            </a:r>
            <a:endParaRPr lang="en-US" sz="1500" dirty="0"/>
          </a:p>
        </p:txBody>
      </p:sp>
      <p:sp>
        <p:nvSpPr>
          <p:cNvPr id="21" name="Shape 17"/>
          <p:cNvSpPr/>
          <p:nvPr/>
        </p:nvSpPr>
        <p:spPr>
          <a:xfrm>
            <a:off x="10757416" y="6449139"/>
            <a:ext cx="3192542" cy="1132165"/>
          </a:xfrm>
          <a:prstGeom prst="roundRect">
            <a:avLst>
              <a:gd name="adj" fmla="val 7213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2" name="Text 18"/>
          <p:cNvSpPr/>
          <p:nvPr/>
        </p:nvSpPr>
        <p:spPr>
          <a:xfrm>
            <a:off x="10974586" y="6666309"/>
            <a:ext cx="2758202" cy="363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Senior</a:t>
            </a:r>
            <a:endParaRPr lang="en-US" sz="2200" dirty="0"/>
          </a:p>
        </p:txBody>
      </p:sp>
      <p:sp>
        <p:nvSpPr>
          <p:cNvPr id="23" name="Text 19"/>
          <p:cNvSpPr/>
          <p:nvPr/>
        </p:nvSpPr>
        <p:spPr>
          <a:xfrm>
            <a:off x="10974586" y="7129463"/>
            <a:ext cx="2758202" cy="2346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$55,763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3676"/>
            <a:ext cx="6521291" cy="8477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Power BI Dashboard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5831562"/>
            <a:ext cx="13042821" cy="5895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interactive dashboard visualizing subscription status, revenue by category (Clothing leads at ~$100K), sales volume, and performance across age groups — enabling real-time business monitoring.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2570</Words>
  <Application>WPS Presentation</Application>
  <PresentationFormat>On-screen Show (16:9)</PresentationFormat>
  <Paragraphs>188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1" baseType="lpstr">
      <vt:lpstr>Arial</vt:lpstr>
      <vt:lpstr>SimSun</vt:lpstr>
      <vt:lpstr>Wingdings</vt:lpstr>
      <vt:lpstr>Marcellus</vt:lpstr>
      <vt:lpstr>Segoe Print</vt:lpstr>
      <vt:lpstr>Marcellus</vt:lpstr>
      <vt:lpstr>Marcellus</vt:lpstr>
      <vt:lpstr>Montserrat</vt:lpstr>
      <vt:lpstr>Montserrat</vt:lpstr>
      <vt:lpstr>Montserrat</vt:lpstr>
      <vt:lpstr>Marcellus Light</vt:lpstr>
      <vt:lpstr>Marcellus Light</vt:lpstr>
      <vt:lpstr>Marcellus Light</vt:lpstr>
      <vt:lpstr>Consolas</vt:lpstr>
      <vt:lpstr>Consolas</vt:lpstr>
      <vt:lpstr>Consolas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vrushabh jagtap</cp:lastModifiedBy>
  <cp:revision>2</cp:revision>
  <dcterms:created xsi:type="dcterms:W3CDTF">2026-02-19T05:47:00Z</dcterms:created>
  <dcterms:modified xsi:type="dcterms:W3CDTF">2026-02-19T05:47:40Z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91EE1A31E43D4DFFB4CD1FA82A137308_13</vt:lpwstr>
  </property>
  <property fmtid="{D5CDD505-2E9C-101B-9397-08002B2CF9AE}" pid="3" name="KSOProductBuildVer">
    <vt:lpwstr>1033-12.2.0.23196</vt:lpwstr>
  </property>
</Properties>
</file>